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  <p:sldMasterId id="2147483689" r:id="rId3"/>
    <p:sldMasterId id="2147483701" r:id="rId4"/>
  </p:sldMasterIdLst>
  <p:sldIdLst>
    <p:sldId id="256" r:id="rId5"/>
    <p:sldId id="257" r:id="rId6"/>
    <p:sldId id="258" r:id="rId7"/>
    <p:sldId id="259" r:id="rId8"/>
    <p:sldId id="260" r:id="rId9"/>
    <p:sldId id="263" r:id="rId10"/>
    <p:sldId id="261" r:id="rId11"/>
    <p:sldId id="264" r:id="rId12"/>
    <p:sldId id="265" r:id="rId13"/>
    <p:sldId id="262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70" d="100"/>
          <a:sy n="70" d="100"/>
        </p:scale>
        <p:origin x="24" y="5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66985-F60B-49B8-91F8-BEFBAC507B70}" type="datetimeFigureOut">
              <a:rPr lang="fr-FR" smtClean="0"/>
              <a:t>08/06/2017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8066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66985-F60B-49B8-91F8-BEFBAC507B70}" type="datetimeFigureOut">
              <a:rPr lang="fr-FR" smtClean="0"/>
              <a:t>08/06/2017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767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66985-F60B-49B8-91F8-BEFBAC507B70}" type="datetimeFigureOut">
              <a:rPr lang="fr-FR" smtClean="0"/>
              <a:t>08/06/2017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9460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66985-F60B-49B8-91F8-BEFBAC507B70}" type="datetimeFigureOut">
              <a:rPr lang="fr-FR" smtClean="0"/>
              <a:t>08/06/2017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711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66985-F60B-49B8-91F8-BEFBAC507B70}" type="datetimeFigureOut">
              <a:rPr lang="fr-FR" smtClean="0"/>
              <a:t>08/06/2017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2478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66985-F60B-49B8-91F8-BEFBAC507B70}" type="datetimeFigureOut">
              <a:rPr lang="fr-FR" smtClean="0"/>
              <a:t>08/06/2017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46417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66985-F60B-49B8-91F8-BEFBAC507B70}" type="datetimeFigureOut">
              <a:rPr lang="fr-FR" smtClean="0"/>
              <a:t>08/06/2017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6128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66985-F60B-49B8-91F8-BEFBAC507B70}" type="datetimeFigureOut">
              <a:rPr lang="fr-FR" smtClean="0"/>
              <a:t>08/06/2017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2397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FD9CA-975F-4B0F-8FA6-E1E627C2DE7D}" type="datetime1">
              <a:rPr lang="fr-FR" smtClean="0"/>
              <a:t>08/06/2017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Shib Inu                                           Cadrage Projet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72917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362EC-185E-4BC3-AEB7-8FBD10B39B66}" type="datetime1">
              <a:rPr lang="fr-FR" smtClean="0"/>
              <a:t>08/06/2017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Shib Inu                                           Cadrage Projet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21435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4683C-4AAF-4BA1-BBB0-84BFD8B2BACE}" type="datetime1">
              <a:rPr lang="fr-FR" smtClean="0"/>
              <a:t>08/06/2017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Shib Inu                                           Cadrage Projet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723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1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66985-F60B-49B8-91F8-BEFBAC507B70}" type="datetimeFigureOut">
              <a:rPr lang="fr-FR" smtClean="0"/>
              <a:t>08/06/2017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3176" y="6041362"/>
            <a:ext cx="5241769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22885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07910-866F-4BB1-BADC-F1112C2923CC}" type="datetime1">
              <a:rPr lang="fr-FR" smtClean="0"/>
              <a:t>08/06/2017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Shib Inu                                           Cadrage Projet 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4691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9B01-3135-4B2F-9C06-057EA83AF85F}" type="datetime1">
              <a:rPr lang="fr-FR" smtClean="0"/>
              <a:t>08/06/2017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Shib Inu                                           Cadrage Projet 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421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21721-FAED-49C9-AEC5-3709CB5DBAC6}" type="datetime1">
              <a:rPr lang="fr-FR" smtClean="0"/>
              <a:t>08/06/2017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Shib Inu                                           Cadrage Projet 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546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33CBB-AF14-47D9-8594-9C746F0DF7DA}" type="datetime1">
              <a:rPr lang="fr-FR" smtClean="0"/>
              <a:t>08/06/2017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Shib Inu                                           Cadrage Projet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234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58BDC-6A00-4981-B176-BCD7D9A3783B}" type="datetime1">
              <a:rPr lang="fr-FR" smtClean="0"/>
              <a:t>08/06/2017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Shib Inu                                           Cadrage Projet 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88070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CA5E-F838-412B-877D-BBF2BDC0F5A3}" type="datetime1">
              <a:rPr lang="fr-FR" smtClean="0"/>
              <a:t>08/06/2017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Shib Inu                                           Cadrage Projet 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48651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F6BB4-EB8E-48D3-A860-8A746B670BFD}" type="datetime1">
              <a:rPr lang="fr-FR" smtClean="0"/>
              <a:t>08/06/2017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Shib Inu                                           Cadrage Projet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95694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2386A-29BA-49CF-A31B-CA89FDEB50F7}" type="datetime1">
              <a:rPr lang="fr-FR" smtClean="0"/>
              <a:t>08/06/2017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Shib Inu                                           Cadrage Projet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79405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0432-2723-472B-8268-83E074F63146}" type="datetime1">
              <a:rPr lang="fr-FR" smtClean="0"/>
              <a:t>08/06/2017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Shib Inu                                           Cadrage Projet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26768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0C519-E801-4FAD-8385-665187813977}" type="datetime1">
              <a:rPr lang="fr-FR" smtClean="0"/>
              <a:t>08/06/2017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Shib Inu                                           Cadrage Projet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0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66985-F60B-49B8-91F8-BEFBAC507B70}" type="datetimeFigureOut">
              <a:rPr lang="fr-FR" smtClean="0"/>
              <a:t>08/06/2017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72741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A815B-48DF-4927-8920-D5EEC126D953}" type="datetime1">
              <a:rPr lang="fr-FR" smtClean="0"/>
              <a:t>08/06/2017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Shib Inu                                           Cadrage Projet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200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57450-7A43-48EE-99E2-D8420BA1EC47}" type="datetime1">
              <a:rPr lang="fr-FR" smtClean="0"/>
              <a:t>08/06/2017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Shib Inu                                           Cadrage Projet 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5295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57AA-EFC7-4AC9-B6A0-126D3C49D6BA}" type="datetime1">
              <a:rPr lang="fr-FR" smtClean="0"/>
              <a:t>08/06/2017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Shib Inu                                           Cadrage Projet 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3622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BB558-7B7B-4F35-B2D4-010C9C005A0F}" type="datetime1">
              <a:rPr lang="fr-FR" smtClean="0"/>
              <a:t>08/06/2017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Shib Inu                                           Cadrage Projet 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89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F1042-484C-4B8B-8292-213A6E45971C}" type="datetime1">
              <a:rPr lang="fr-FR" smtClean="0"/>
              <a:t>08/06/2017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Shib Inu                                           Cadrage Projet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27232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B6A8B-BEA3-40FD-B31D-B4B0F842299E}" type="datetime1">
              <a:rPr lang="fr-FR" smtClean="0"/>
              <a:t>08/06/2017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Shib Inu                                           Cadrage Projet 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97463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3D410-258F-4672-BCB2-5ADEEF4B83AD}" type="datetime1">
              <a:rPr lang="fr-FR" smtClean="0"/>
              <a:t>08/06/2017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Shib Inu                                           Cadrage Projet 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29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0165C-9453-4D16-9D01-0E09B495A028}" type="datetime1">
              <a:rPr lang="fr-FR" smtClean="0"/>
              <a:t>08/06/2017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Shib Inu                                           Cadrage Projet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22721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D3279-6355-450F-9A2D-8758327C1740}" type="datetime1">
              <a:rPr lang="fr-FR" smtClean="0"/>
              <a:t>08/06/2017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Shib Inu                                           Cadrage Projet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55190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54AC8-12CD-4A5D-B2E6-F53FC6F6B2E7}" type="datetime1">
              <a:rPr lang="fr-FR" smtClean="0"/>
              <a:t>08/06/2017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Shib Inu                                           Cadrage Projet 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350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66985-F60B-49B8-91F8-BEFBAC507B70}" type="datetimeFigureOut">
              <a:rPr lang="fr-FR" smtClean="0"/>
              <a:t>08/06/2017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7650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1A0-9DE5-491B-8F8E-443DEA979D8C}" type="datetime1">
              <a:rPr lang="fr-FR" smtClean="0"/>
              <a:t>08/06/2017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Shib Inu                                           Cadrage Projet 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71807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EC57E-6817-4512-A4A9-EE7FD2089820}" type="datetime1">
              <a:rPr lang="fr-FR" smtClean="0"/>
              <a:t>08/06/2017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Shib Inu                                           Cadrage Projet 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3537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0B2C7-E807-46AF-98D0-72DE5D0E45D6}" type="datetime1">
              <a:rPr lang="fr-FR" smtClean="0"/>
              <a:t>08/06/2017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Shib Inu                                           Cadrage Projet I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2174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FE1C1-5C3D-474E-BCE6-7E352A0FEE7A}" type="datetime1">
              <a:rPr lang="fr-FR" smtClean="0"/>
              <a:t>08/06/2017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Shib Inu                                           Cadrage Projet I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11173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1DAA2-69BA-4778-9930-AA6139381D1F}" type="datetime1">
              <a:rPr lang="fr-FR" smtClean="0"/>
              <a:t>08/06/2017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Shib Inu                                           Cadrage Projet I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24599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11A81-15EE-4955-8202-4E9FAE93775A}" type="datetime1">
              <a:rPr lang="fr-FR" smtClean="0"/>
              <a:t>08/06/2017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Shib Inu                                           Cadrage Projet I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9354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44B99-0C10-4E67-96F2-FB98096FB873}" type="datetime1">
              <a:rPr lang="fr-FR" smtClean="0"/>
              <a:t>08/06/2017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Shib Inu                                           Cadrage Projet I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93342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9A796-73B2-4FDB-BA46-1062F1A8ED55}" type="datetime1">
              <a:rPr lang="fr-FR" smtClean="0"/>
              <a:t>08/06/2017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Shib Inu                                           Cadrage Projet I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6363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E6AC8-68B6-427E-A0A7-5BE2C95B4C6C}" type="datetime1">
              <a:rPr lang="fr-FR" smtClean="0"/>
              <a:t>08/06/2017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Shib Inu                                           Cadrage Projet 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30377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2274-11BC-4B4B-822C-2D9FD0DEAFE9}" type="datetime1">
              <a:rPr lang="fr-FR" smtClean="0"/>
              <a:t>08/06/2017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Shib Inu                                           Cadrage Projet 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3160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66985-F60B-49B8-91F8-BEFBAC507B70}" type="datetimeFigureOut">
              <a:rPr lang="fr-FR" smtClean="0"/>
              <a:t>08/06/2017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624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66985-F60B-49B8-91F8-BEFBAC507B70}" type="datetimeFigureOut">
              <a:rPr lang="fr-FR" smtClean="0"/>
              <a:t>08/06/2017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084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66985-F60B-49B8-91F8-BEFBAC507B70}" type="datetimeFigureOut">
              <a:rPr lang="fr-FR" smtClean="0"/>
              <a:t>08/06/2017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010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66985-F60B-49B8-91F8-BEFBAC507B70}" type="datetimeFigureOut">
              <a:rPr lang="fr-FR" smtClean="0"/>
              <a:t>08/06/2017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26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66985-F60B-49B8-91F8-BEFBAC507B70}" type="datetimeFigureOut">
              <a:rPr lang="fr-FR" smtClean="0"/>
              <a:t>08/06/2017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23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8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8867" y="1843254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35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66985-F60B-49B8-91F8-BEFBAC507B70}" type="datetimeFigureOut">
              <a:rPr lang="fr-FR" smtClean="0"/>
              <a:t>08/06/2017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0004" y="6041362"/>
            <a:ext cx="52849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76" y="6040734"/>
            <a:ext cx="868113" cy="3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3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E548AF6-EF0A-4312-897D-30D7139DFF54}" type="datetime1">
              <a:rPr lang="fr-FR" smtClean="0"/>
              <a:t>08/06/2017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Shib Inu                                           Cadrage Projet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4247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7134323-2FB3-4F8C-B43A-7DD97EFF3373}" type="datetime1">
              <a:rPr lang="fr-FR" smtClean="0"/>
              <a:t>08/06/2017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Shib Inu                                           Cadrage Projet 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079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FB3E3-11EA-4336-AAE4-D8AC74D39C7B}" type="datetime1">
              <a:rPr lang="fr-FR" smtClean="0"/>
              <a:t>08/06/2017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Shib Inu                                           Cadrage Projet I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56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3DA03F-468B-428E-8628-55024BA0EC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Étude de Graph du métro Parisien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F7E3A0-A1E3-43C5-B343-216D5E9D4F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Projet d’algorithmique et de programmation avancée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626D4D3-4562-4ACF-AC8C-EB4155EADABD}"/>
              </a:ext>
            </a:extLst>
          </p:cNvPr>
          <p:cNvSpPr txBox="1"/>
          <p:nvPr/>
        </p:nvSpPr>
        <p:spPr>
          <a:xfrm>
            <a:off x="1936376" y="4959275"/>
            <a:ext cx="139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ABOUT</a:t>
            </a:r>
          </a:p>
          <a:p>
            <a:r>
              <a:rPr lang="fr-FR" dirty="0"/>
              <a:t>SAMI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4ACA540-B5F2-4C23-9B2B-F2B51129ED64}"/>
              </a:ext>
            </a:extLst>
          </p:cNvPr>
          <p:cNvSpPr txBox="1"/>
          <p:nvPr/>
        </p:nvSpPr>
        <p:spPr>
          <a:xfrm>
            <a:off x="4755833" y="4959274"/>
            <a:ext cx="139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ROUSSEL</a:t>
            </a:r>
          </a:p>
          <a:p>
            <a:r>
              <a:rPr lang="fr-FR" dirty="0"/>
              <a:t>Audrey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3812852-F2EC-40F8-84A3-D6FEE16EEFAC}"/>
              </a:ext>
            </a:extLst>
          </p:cNvPr>
          <p:cNvSpPr txBox="1"/>
          <p:nvPr/>
        </p:nvSpPr>
        <p:spPr>
          <a:xfrm>
            <a:off x="3290047" y="4959274"/>
            <a:ext cx="139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VALENTIN</a:t>
            </a:r>
          </a:p>
          <a:p>
            <a:r>
              <a:rPr lang="fr-FR" dirty="0"/>
              <a:t>Pierre</a:t>
            </a:r>
          </a:p>
        </p:txBody>
      </p:sp>
    </p:spTree>
    <p:extLst>
      <p:ext uri="{BB962C8B-B14F-4D97-AF65-F5344CB8AC3E}">
        <p14:creationId xmlns:p14="http://schemas.microsoft.com/office/powerpoint/2010/main" val="2528654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C:\Users\sami-\AppData\Local\Microsoft\Windows\INetCacheContent.Word\ClusterDijsktra.png">
            <a:extLst>
              <a:ext uri="{FF2B5EF4-FFF2-40B4-BE49-F238E27FC236}">
                <a16:creationId xmlns:a16="http://schemas.microsoft.com/office/drawing/2014/main" id="{5B81EA10-A528-43A5-BFDE-87213FA1A2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464" y="1684812"/>
            <a:ext cx="4993443" cy="49847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69B8EC4-AA85-46D6-B6BD-E1BE366E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Identification des clusters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3747F5-AB7B-4986-8AA7-3133224D7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13498"/>
            <a:ext cx="8596668" cy="502782"/>
          </a:xfrm>
        </p:spPr>
        <p:txBody>
          <a:bodyPr/>
          <a:lstStyle/>
          <a:p>
            <a:r>
              <a:rPr lang="fr-FR" dirty="0"/>
              <a:t>On retire un </a:t>
            </a:r>
            <a:r>
              <a:rPr lang="fr-FR" dirty="0" err="1"/>
              <a:t>edge</a:t>
            </a:r>
            <a:r>
              <a:rPr lang="fr-FR" dirty="0"/>
              <a:t> à chaque itération</a:t>
            </a:r>
          </a:p>
        </p:txBody>
      </p:sp>
      <p:pic>
        <p:nvPicPr>
          <p:cNvPr id="4" name="Image 3" descr="C:\Users\sami-\AppData\Local\Microsoft\Windows\INetCacheContent.Word\ClusterBFS 1.png">
            <a:extLst>
              <a:ext uri="{FF2B5EF4-FFF2-40B4-BE49-F238E27FC236}">
                <a16:creationId xmlns:a16="http://schemas.microsoft.com/office/drawing/2014/main" id="{80DEF959-03E2-44F0-9BA2-7F6E3CBCD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92" y="1684812"/>
            <a:ext cx="4977708" cy="49589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E77479F-A160-41FF-9D1C-B4E85EA5EB8A}"/>
              </a:ext>
            </a:extLst>
          </p:cNvPr>
          <p:cNvSpPr txBox="1"/>
          <p:nvPr/>
        </p:nvSpPr>
        <p:spPr>
          <a:xfrm>
            <a:off x="1060396" y="1836137"/>
            <a:ext cx="722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BFS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CC547B2-43CF-4661-A5A0-2E664AC4C034}"/>
              </a:ext>
            </a:extLst>
          </p:cNvPr>
          <p:cNvSpPr txBox="1"/>
          <p:nvPr/>
        </p:nvSpPr>
        <p:spPr>
          <a:xfrm>
            <a:off x="6437939" y="1836137"/>
            <a:ext cx="15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Dijkstra</a:t>
            </a:r>
          </a:p>
        </p:txBody>
      </p:sp>
    </p:spTree>
    <p:extLst>
      <p:ext uri="{BB962C8B-B14F-4D97-AF65-F5344CB8AC3E}">
        <p14:creationId xmlns:p14="http://schemas.microsoft.com/office/powerpoint/2010/main" val="2521934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C:\Users\sami-\AppData\Local\Microsoft\Windows\INetCacheContent.Word\ClusterDijsktra 1.png">
            <a:extLst>
              <a:ext uri="{FF2B5EF4-FFF2-40B4-BE49-F238E27FC236}">
                <a16:creationId xmlns:a16="http://schemas.microsoft.com/office/drawing/2014/main" id="{EA2C5BBA-B8DA-4AF2-B6A4-6A4BE13483C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464" y="1684812"/>
            <a:ext cx="4993443" cy="4958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C:\Users\sami-\AppData\Local\Microsoft\Windows\INetCacheContent.Word\ClusterBFS 1 bis.png">
            <a:extLst>
              <a:ext uri="{FF2B5EF4-FFF2-40B4-BE49-F238E27FC236}">
                <a16:creationId xmlns:a16="http://schemas.microsoft.com/office/drawing/2014/main" id="{E3F366CD-12D3-42EA-A928-3268983D386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92" y="1684812"/>
            <a:ext cx="4977708" cy="49589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69B8EC4-AA85-46D6-B6BD-E1BE366E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Identification des clusters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3747F5-AB7B-4986-8AA7-3133224D7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13498"/>
            <a:ext cx="8596668" cy="502782"/>
          </a:xfrm>
        </p:spPr>
        <p:txBody>
          <a:bodyPr/>
          <a:lstStyle/>
          <a:p>
            <a:r>
              <a:rPr lang="fr-FR" dirty="0"/>
              <a:t>On peut identifier </a:t>
            </a:r>
            <a:r>
              <a:rPr lang="fr-FR"/>
              <a:t>des clusters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77479F-A160-41FF-9D1C-B4E85EA5EB8A}"/>
              </a:ext>
            </a:extLst>
          </p:cNvPr>
          <p:cNvSpPr txBox="1"/>
          <p:nvPr/>
        </p:nvSpPr>
        <p:spPr>
          <a:xfrm>
            <a:off x="1060396" y="1836137"/>
            <a:ext cx="722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BFS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CC547B2-43CF-4661-A5A0-2E664AC4C034}"/>
              </a:ext>
            </a:extLst>
          </p:cNvPr>
          <p:cNvSpPr txBox="1"/>
          <p:nvPr/>
        </p:nvSpPr>
        <p:spPr>
          <a:xfrm>
            <a:off x="6437939" y="1836137"/>
            <a:ext cx="15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Dijkstra</a:t>
            </a:r>
          </a:p>
        </p:txBody>
      </p:sp>
    </p:spTree>
    <p:extLst>
      <p:ext uri="{BB962C8B-B14F-4D97-AF65-F5344CB8AC3E}">
        <p14:creationId xmlns:p14="http://schemas.microsoft.com/office/powerpoint/2010/main" val="1602124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3" name="Group 1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4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5" name="Straight Connector 1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Image 3">
            <a:extLst>
              <a:ext uri="{FF2B5EF4-FFF2-40B4-BE49-F238E27FC236}">
                <a16:creationId xmlns:a16="http://schemas.microsoft.com/office/drawing/2014/main" id="{9BDC3D15-4AD5-4A53-AC49-60201F9E3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prstClr val="white"/>
            </a:duotone>
          </a:blip>
          <a:srcRect t="1361" r="5251" b="6774"/>
          <a:stretch/>
        </p:blipFill>
        <p:spPr>
          <a:xfrm>
            <a:off x="5097780" y="-1"/>
            <a:ext cx="7091044" cy="6858001"/>
          </a:xfrm>
          <a:custGeom>
            <a:avLst/>
            <a:gdLst>
              <a:gd name="connsiteX0" fmla="*/ 405750 w 7091044"/>
              <a:gd name="connsiteY0" fmla="*/ 0 h 6858001"/>
              <a:gd name="connsiteX1" fmla="*/ 7091044 w 7091044"/>
              <a:gd name="connsiteY1" fmla="*/ 0 h 6858001"/>
              <a:gd name="connsiteX2" fmla="*/ 7091044 w 7091044"/>
              <a:gd name="connsiteY2" fmla="*/ 6858001 h 6858001"/>
              <a:gd name="connsiteX3" fmla="*/ 53572 w 7091044"/>
              <a:gd name="connsiteY3" fmla="*/ 6858001 h 6858001"/>
              <a:gd name="connsiteX4" fmla="*/ 1828991 w 7091044"/>
              <a:gd name="connsiteY4" fmla="*/ 4521201 h 6858001"/>
              <a:gd name="connsiteX5" fmla="*/ 0 w 7091044"/>
              <a:gd name="connsiteY5" fmla="*/ 0 h 6858001"/>
              <a:gd name="connsiteX6" fmla="*/ 405750 w 7091044"/>
              <a:gd name="connsiteY6" fmla="*/ 0 h 6858001"/>
              <a:gd name="connsiteX7" fmla="*/ 0 w 7091044"/>
              <a:gd name="connsiteY7" fmla="*/ 43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1044" h="6858001">
                <a:moveTo>
                  <a:pt x="405750" y="0"/>
                </a:moveTo>
                <a:lnTo>
                  <a:pt x="7091044" y="0"/>
                </a:lnTo>
                <a:lnTo>
                  <a:pt x="7091044" y="6858001"/>
                </a:lnTo>
                <a:lnTo>
                  <a:pt x="53572" y="6858001"/>
                </a:lnTo>
                <a:lnTo>
                  <a:pt x="1828991" y="4521201"/>
                </a:lnTo>
                <a:close/>
                <a:moveTo>
                  <a:pt x="0" y="0"/>
                </a:moveTo>
                <a:lnTo>
                  <a:pt x="405750" y="0"/>
                </a:lnTo>
                <a:lnTo>
                  <a:pt x="0" y="434"/>
                </a:lnTo>
                <a:close/>
              </a:path>
            </a:pathLst>
          </a:custGeom>
        </p:spPr>
      </p:pic>
      <p:cxnSp>
        <p:nvCxnSpPr>
          <p:cNvPr id="25" name="Straight Connector 2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AB8D9B4-127C-408C-912D-2885AE28A7A9}"/>
              </a:ext>
            </a:extLst>
          </p:cNvPr>
          <p:cNvSpPr txBox="1">
            <a:spLocks/>
          </p:cNvSpPr>
          <p:nvPr/>
        </p:nvSpPr>
        <p:spPr>
          <a:xfrm>
            <a:off x="-226629" y="3056467"/>
            <a:ext cx="6530338" cy="4802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7000"/>
              </a:lnSpc>
              <a:spcAft>
                <a:spcPts val="800"/>
              </a:spcAft>
              <a:buFont typeface="Wingdings 3" charset="2"/>
              <a:buNone/>
            </a:pPr>
            <a:r>
              <a:rPr lang="fr-FR" sz="6600" dirty="0">
                <a:solidFill>
                  <a:schemeClr val="accent1"/>
                </a:solidFill>
                <a:latin typeface="Freestyle Script" panose="030804020302050B04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Merci de votre attention</a:t>
            </a:r>
            <a:r>
              <a:rPr lang="fr-FR" sz="7200" dirty="0">
                <a:solidFill>
                  <a:schemeClr val="accent1"/>
                </a:solidFill>
                <a:latin typeface="Freestyle Script" panose="030804020302050B04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fr-FR" sz="72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8849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AB6043-3E3B-483B-9A61-921E0FF60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712C56-0BE8-4CF5-B043-204341EEB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Structure du projet</a:t>
            </a:r>
          </a:p>
          <a:p>
            <a:r>
              <a:rPr lang="fr-FR" sz="2400" dirty="0"/>
              <a:t>Calcul d’un chemin entre deux points</a:t>
            </a:r>
          </a:p>
          <a:p>
            <a:r>
              <a:rPr lang="fr-FR" sz="2400" dirty="0"/>
              <a:t>Calcul du diamètre</a:t>
            </a:r>
          </a:p>
          <a:p>
            <a:r>
              <a:rPr lang="fr-FR" sz="2400" dirty="0"/>
              <a:t>Calcul des </a:t>
            </a:r>
            <a:r>
              <a:rPr lang="fr-FR" sz="2400" dirty="0" err="1"/>
              <a:t>betweenness</a:t>
            </a:r>
            <a:endParaRPr lang="fr-FR" sz="2400" dirty="0"/>
          </a:p>
          <a:p>
            <a:r>
              <a:rPr lang="fr-FR" sz="2400" dirty="0"/>
              <a:t>Identification des clusters</a:t>
            </a:r>
          </a:p>
        </p:txBody>
      </p:sp>
    </p:spTree>
    <p:extLst>
      <p:ext uri="{BB962C8B-B14F-4D97-AF65-F5344CB8AC3E}">
        <p14:creationId xmlns:p14="http://schemas.microsoft.com/office/powerpoint/2010/main" val="3917218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C24E06-DFF7-41C9-8D7C-377FE5915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du projet</a:t>
            </a:r>
          </a:p>
        </p:txBody>
      </p:sp>
      <p:pic>
        <p:nvPicPr>
          <p:cNvPr id="4" name="Image 3" descr="C:\Users\sami-\AppData\Local\Microsoft\Windows\INetCacheContent.Word\diagram.png">
            <a:extLst>
              <a:ext uri="{FF2B5EF4-FFF2-40B4-BE49-F238E27FC236}">
                <a16:creationId xmlns:a16="http://schemas.microsoft.com/office/drawing/2014/main" id="{5BA6F107-4EC1-423A-93B7-47B51D332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727" y="1817378"/>
            <a:ext cx="6201696" cy="4388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2760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069374-8D4B-444B-922A-0A240D66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Calcul d’un chemin entre deux points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65867A-93B3-4253-BAA9-662E71375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087" y="1382212"/>
            <a:ext cx="3947532" cy="1479809"/>
          </a:xfrm>
        </p:spPr>
        <p:txBody>
          <a:bodyPr>
            <a:normAutofit/>
          </a:bodyPr>
          <a:lstStyle/>
          <a:p>
            <a:r>
              <a:rPr lang="fr-FR" dirty="0"/>
              <a:t>Algorithme BFS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Bercy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Gare de Lyon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Châtelet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Hôtel de Ville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64FE25-538E-478A-8B46-0D7E13CE68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65" y="1692078"/>
            <a:ext cx="4405630" cy="37852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3EDEDED6-E777-4A0D-8255-328BE6657F5D}"/>
              </a:ext>
            </a:extLst>
          </p:cNvPr>
          <p:cNvSpPr txBox="1">
            <a:spLocks/>
          </p:cNvSpPr>
          <p:nvPr/>
        </p:nvSpPr>
        <p:spPr>
          <a:xfrm>
            <a:off x="5071087" y="2862021"/>
            <a:ext cx="6921128" cy="28082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Algorithme de Dijkstra</a:t>
            </a:r>
          </a:p>
          <a:p>
            <a:pPr marL="0" indent="0">
              <a:buNone/>
            </a:pPr>
            <a:r>
              <a:rPr lang="en-GB" sz="15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Bercy</a:t>
            </a:r>
            <a:endParaRPr lang="fr-FR" sz="15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Gare de Lyon	 	  									distance from previous : 0.7756004347114352</a:t>
            </a:r>
            <a:endParaRPr lang="fr-FR" sz="15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Bastille	 	  	  									distance </a:t>
            </a:r>
            <a:r>
              <a:rPr lang="fr-FR" sz="15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fr-FR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5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previous</a:t>
            </a:r>
            <a:r>
              <a:rPr lang="fr-FR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1.0545607850857195</a:t>
            </a:r>
          </a:p>
          <a:p>
            <a:pPr marL="0" indent="0">
              <a:buNone/>
            </a:pPr>
            <a:r>
              <a:rPr lang="fr-FR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Saint-Paul (Le Marais)	  							distance </a:t>
            </a:r>
            <a:r>
              <a:rPr lang="fr-FR" sz="15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fr-FR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5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previous</a:t>
            </a:r>
            <a:r>
              <a:rPr lang="fr-FR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0.9813861081176881</a:t>
            </a:r>
          </a:p>
          <a:p>
            <a:pPr marL="0" indent="0">
              <a:buNone/>
            </a:pPr>
            <a:r>
              <a:rPr lang="fr-FR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Hôtel de Ville	 	  								distance </a:t>
            </a:r>
            <a:r>
              <a:rPr lang="fr-FR" sz="15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fr-FR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5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previous</a:t>
            </a:r>
            <a:r>
              <a:rPr lang="fr-FR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1.0335574164992687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651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DEBE1D-DB5B-4D95-B454-D01036A41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Calcul du diamètre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92D7A1-2B9A-45A8-8DBC-B910DBFF9727}"/>
              </a:ext>
            </a:extLst>
          </p:cNvPr>
          <p:cNvSpPr/>
          <p:nvPr/>
        </p:nvSpPr>
        <p:spPr>
          <a:xfrm>
            <a:off x="4017495" y="1884679"/>
            <a:ext cx="581152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Pont de Sèvres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Billancourt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Marcel Sembat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Porte de Saint-Cloud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Exelmans</a:t>
            </a:r>
          </a:p>
          <a:p>
            <a:pPr>
              <a:spcAft>
                <a:spcPts val="0"/>
              </a:spcAft>
            </a:pPr>
            <a:endParaRPr lang="fr-FR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28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[…]</a:t>
            </a:r>
          </a:p>
          <a:p>
            <a:pPr>
              <a:spcAft>
                <a:spcPts val="0"/>
              </a:spcAft>
            </a:pPr>
            <a:endParaRPr lang="fr-FR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Juilliottes</a:t>
            </a:r>
            <a:endParaRPr lang="fr-FR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Créteil-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L'Echat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(Hôpital Henri Mondor)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Créteil-Université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Créteil-Préfecture (Hôtel de Ville)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Pointe du Lac</a:t>
            </a:r>
            <a:endParaRPr lang="fr-FR" sz="1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07A9C436-EFE4-49B5-9CDD-0E1CE5E33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47" y="2219174"/>
            <a:ext cx="3547533" cy="3880773"/>
          </a:xfrm>
        </p:spPr>
        <p:txBody>
          <a:bodyPr/>
          <a:lstStyle/>
          <a:p>
            <a:r>
              <a:rPr lang="fr-FR" dirty="0"/>
              <a:t>On obtient pour le BFS :</a:t>
            </a:r>
          </a:p>
          <a:p>
            <a:pPr marL="0" indent="0">
              <a:buNone/>
            </a:pPr>
            <a:r>
              <a:rPr lang="fr-FR" sz="15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diameter</a:t>
            </a: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 : 34.0</a:t>
            </a:r>
          </a:p>
          <a:p>
            <a:pPr marL="0" indent="0"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radius : 17.0</a:t>
            </a:r>
          </a:p>
          <a:p>
            <a:endParaRPr lang="fr-FR" dirty="0"/>
          </a:p>
          <a:p>
            <a:r>
              <a:rPr lang="fr-FR" dirty="0"/>
              <a:t>Pour Dijkstra </a:t>
            </a:r>
          </a:p>
          <a:p>
            <a:pPr marL="0" indent="0">
              <a:buNone/>
            </a:pPr>
            <a:r>
              <a:rPr lang="fr-FR" sz="15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diameter</a:t>
            </a: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 : 32.98664272478596</a:t>
            </a:r>
          </a:p>
          <a:p>
            <a:pPr marL="0" indent="0"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radius : 16.940912151396866</a:t>
            </a:r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30F6C75-1C12-4A58-A5CB-DA5F33C360BF}"/>
              </a:ext>
            </a:extLst>
          </p:cNvPr>
          <p:cNvSpPr txBox="1"/>
          <p:nvPr/>
        </p:nvSpPr>
        <p:spPr>
          <a:xfrm>
            <a:off x="394547" y="1730791"/>
            <a:ext cx="412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Calcul de toutes les excentricités</a:t>
            </a:r>
          </a:p>
        </p:txBody>
      </p:sp>
    </p:spTree>
    <p:extLst>
      <p:ext uri="{BB962C8B-B14F-4D97-AF65-F5344CB8AC3E}">
        <p14:creationId xmlns:p14="http://schemas.microsoft.com/office/powerpoint/2010/main" val="200799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DEBE1D-DB5B-4D95-B454-D01036A41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Calcul du diamètre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FFE1C1-0328-463E-A54D-E9C857AAF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47" y="2219174"/>
            <a:ext cx="3547533" cy="3880773"/>
          </a:xfrm>
        </p:spPr>
        <p:txBody>
          <a:bodyPr/>
          <a:lstStyle/>
          <a:p>
            <a:r>
              <a:rPr lang="fr-FR" dirty="0"/>
              <a:t>On obtient pour le BFS :</a:t>
            </a:r>
          </a:p>
          <a:p>
            <a:pPr marL="0" indent="0">
              <a:buNone/>
            </a:pPr>
            <a:r>
              <a:rPr lang="fr-FR" sz="15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diameter</a:t>
            </a: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 : 34.0</a:t>
            </a:r>
          </a:p>
          <a:p>
            <a:pPr marL="0" indent="0"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radius : 17.0</a:t>
            </a:r>
          </a:p>
          <a:p>
            <a:endParaRPr lang="fr-FR" dirty="0"/>
          </a:p>
          <a:p>
            <a:r>
              <a:rPr lang="fr-FR" dirty="0"/>
              <a:t>Pour Dijkstra </a:t>
            </a:r>
          </a:p>
          <a:p>
            <a:pPr marL="0" indent="0">
              <a:buNone/>
            </a:pPr>
            <a:r>
              <a:rPr lang="fr-FR" sz="15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diameter</a:t>
            </a: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 : 32.98664272478596</a:t>
            </a:r>
          </a:p>
          <a:p>
            <a:pPr marL="0" indent="0"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radius : 16.940912151396866</a:t>
            </a:r>
          </a:p>
          <a:p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9446DF-5A7F-4973-85E5-82409793A933}"/>
              </a:ext>
            </a:extLst>
          </p:cNvPr>
          <p:cNvSpPr/>
          <p:nvPr/>
        </p:nvSpPr>
        <p:spPr>
          <a:xfrm>
            <a:off x="4082242" y="1590040"/>
            <a:ext cx="660607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Pont de Sèvres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Billancourt	 	  	 				 distance 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previous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0.9111677938832308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Marcel Sembat	 	 	 			distance 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previous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0.6986808412123223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Porte de Saint-Cloud	 	 			distance 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previous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1.4808256761481424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Exelmans	 	 	 	 			distance 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previous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0.6005247326488226</a:t>
            </a:r>
          </a:p>
          <a:p>
            <a:pPr>
              <a:spcAft>
                <a:spcPts val="0"/>
              </a:spcAft>
            </a:pPr>
            <a:r>
              <a:rPr lang="fr-FR" sz="28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[…]</a:t>
            </a:r>
          </a:p>
          <a:p>
            <a:pPr>
              <a:spcAft>
                <a:spcPts val="0"/>
              </a:spcAft>
            </a:pPr>
            <a:endParaRPr lang="fr-FR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Maisons-Alfort-Les 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Juilliott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			distance from previous : 1.1985562460150139</a:t>
            </a:r>
            <a:endParaRPr lang="fr-FR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Créteil-L'Echat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Hôpital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Hen 	 			distance from previous : 0.8691365316905068</a:t>
            </a:r>
            <a:endParaRPr lang="fr-FR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Créteil-Université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	 			distance from previous : 0.8334589206798152</a:t>
            </a:r>
            <a:endParaRPr lang="fr-FR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Créteil-Préfecture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(Hôtel de 	 			distance from previous : 1.3673698994894</a:t>
            </a:r>
            <a:endParaRPr lang="fr-FR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Pointe du Lac	 	 	 			distance 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previous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1.5148579736659233</a:t>
            </a:r>
            <a:endParaRPr lang="fr-FR" sz="1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7403E5-8F95-47EF-B318-3B9A661359B2}"/>
              </a:ext>
            </a:extLst>
          </p:cNvPr>
          <p:cNvSpPr txBox="1"/>
          <p:nvPr/>
        </p:nvSpPr>
        <p:spPr>
          <a:xfrm>
            <a:off x="394547" y="1730791"/>
            <a:ext cx="412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Calcul de toutes les excentricités</a:t>
            </a:r>
          </a:p>
        </p:txBody>
      </p:sp>
    </p:spTree>
    <p:extLst>
      <p:ext uri="{BB962C8B-B14F-4D97-AF65-F5344CB8AC3E}">
        <p14:creationId xmlns:p14="http://schemas.microsoft.com/office/powerpoint/2010/main" val="1442453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65DDDA-A4B0-4D7E-A9BC-CC5F421CF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80440"/>
          </a:xfrm>
        </p:spPr>
        <p:txBody>
          <a:bodyPr/>
          <a:lstStyle/>
          <a:p>
            <a:r>
              <a:rPr lang="fr-FR" dirty="0"/>
              <a:t>Calcul du diamètre</a:t>
            </a:r>
          </a:p>
        </p:txBody>
      </p:sp>
      <p:pic>
        <p:nvPicPr>
          <p:cNvPr id="5" name="Image 4" descr="Une image contenant texte, carte&#10;&#10;Description générée avec un niveau de confiance très élevé">
            <a:extLst>
              <a:ext uri="{FF2B5EF4-FFF2-40B4-BE49-F238E27FC236}">
                <a16:creationId xmlns:a16="http://schemas.microsoft.com/office/drawing/2014/main" id="{F447AC6A-2904-42E8-80BA-4F018D1AF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92" y="1465056"/>
            <a:ext cx="4445758" cy="4430939"/>
          </a:xfrm>
          <a:prstGeom prst="rect">
            <a:avLst/>
          </a:prstGeom>
        </p:spPr>
      </p:pic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CA913A4D-84AD-4E63-8344-8532142A4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0472" y="2314575"/>
            <a:ext cx="3547533" cy="3306336"/>
          </a:xfrm>
        </p:spPr>
        <p:txBody>
          <a:bodyPr/>
          <a:lstStyle/>
          <a:p>
            <a:r>
              <a:rPr lang="fr-FR" dirty="0"/>
              <a:t>On obtient pour le BFS :</a:t>
            </a:r>
          </a:p>
          <a:p>
            <a:pPr marL="0" indent="0">
              <a:buNone/>
            </a:pPr>
            <a:r>
              <a:rPr lang="fr-FR" sz="15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diameter</a:t>
            </a: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 : 34.0</a:t>
            </a:r>
            <a:endParaRPr lang="fr-FR" dirty="0"/>
          </a:p>
          <a:p>
            <a:r>
              <a:rPr lang="fr-FR" dirty="0"/>
              <a:t>Pour Dijkstra </a:t>
            </a:r>
          </a:p>
          <a:p>
            <a:pPr marL="0" indent="0">
              <a:buNone/>
            </a:pPr>
            <a:r>
              <a:rPr lang="fr-FR" sz="15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diameter</a:t>
            </a: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 : 32.98664272478596</a:t>
            </a:r>
          </a:p>
          <a:p>
            <a:pPr marL="0" indent="0">
              <a:buNone/>
            </a:pPr>
            <a:r>
              <a:rPr lang="fr-FR" dirty="0"/>
              <a:t>pour 39 stations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5185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65DDDA-A4B0-4D7E-A9BC-CC5F421CF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80440"/>
          </a:xfrm>
        </p:spPr>
        <p:txBody>
          <a:bodyPr/>
          <a:lstStyle/>
          <a:p>
            <a:r>
              <a:rPr lang="fr-FR" dirty="0"/>
              <a:t>Calcul des </a:t>
            </a:r>
            <a:r>
              <a:rPr lang="fr-FR" dirty="0" err="1"/>
              <a:t>betweenness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A106092-5999-4C65-869F-276A492C5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7" y="1843254"/>
            <a:ext cx="8596668" cy="816819"/>
          </a:xfrm>
        </p:spPr>
        <p:txBody>
          <a:bodyPr/>
          <a:lstStyle/>
          <a:p>
            <a:r>
              <a:rPr lang="fr-FR" dirty="0"/>
              <a:t>On calcule l’ensemble des chemins les plus courts existants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D0BF455-4F5C-4D1C-815D-AD95BBD2FBAB}"/>
              </a:ext>
            </a:extLst>
          </p:cNvPr>
          <p:cNvSpPr txBox="1"/>
          <p:nvPr/>
        </p:nvSpPr>
        <p:spPr>
          <a:xfrm>
            <a:off x="212436" y="2336800"/>
            <a:ext cx="107326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 : Simplon (2) 	 : Porte de Clignancourt | Marcadet-Poissonniers | 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 : Solférino (2) 	 : Assemblée Nationale | Rue du Bac | 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 : Stalingrad (5) 	 : La Chapelle | Jaurès | Gare du Nord | Riquet | Louis Blanc | 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 : Strasbourg–S-D(4): Château d'Eau | Réaumur-Sébastopol | Bonne Nouvelle | République | 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4 : Sully-</a:t>
            </a:r>
            <a:r>
              <a:rPr lang="fr-F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Morland</a:t>
            </a: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(2): Pont Marie (Cité des Arts) | Jussieu | 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5 : Ségur (2) 		 : La Motte-</a:t>
            </a:r>
            <a:r>
              <a:rPr lang="fr-F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Picquet</a:t>
            </a: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-</a:t>
            </a:r>
            <a:r>
              <a:rPr lang="fr-F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Grenelle</a:t>
            </a: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| Duroc |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C5423F-FCCB-4E45-BE79-41EDC6EDAF8E}"/>
              </a:ext>
            </a:extLst>
          </p:cNvPr>
          <p:cNvSpPr/>
          <p:nvPr/>
        </p:nvSpPr>
        <p:spPr>
          <a:xfrm>
            <a:off x="212436" y="3983473"/>
            <a:ext cx="5080000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457200"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</a:pP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Pour l’algorithme de BFS :</a:t>
            </a:r>
          </a:p>
          <a:p>
            <a:pPr defTabSz="457200">
              <a:buClr>
                <a:schemeClr val="accent1"/>
              </a:buClr>
              <a:buSzPct val="80000"/>
            </a:pPr>
            <a:endParaRPr lang="fr-FR" sz="15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 : [300, 300]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 : [1454, 1025]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 : [3847, 5181, 4634, 4123, 140]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 : [2103, 2112, 4147, 3875]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4 : [2582, 2109]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5 : [3633, 3426]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96D43F-F4DD-4B60-A3F5-CE87EBA46B67}"/>
              </a:ext>
            </a:extLst>
          </p:cNvPr>
          <p:cNvSpPr/>
          <p:nvPr/>
        </p:nvSpPr>
        <p:spPr>
          <a:xfrm>
            <a:off x="4595091" y="3983473"/>
            <a:ext cx="5080000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457200">
              <a:buClr>
                <a:schemeClr val="accent1"/>
              </a:buClr>
              <a:buSzPct val="80000"/>
              <a:buFont typeface="Wingdings 3" panose="05040102010807070707" pitchFamily="18" charset="2"/>
              <a:buChar char="u"/>
            </a:pP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Pour l’algorithme de Dijkstra :</a:t>
            </a:r>
          </a:p>
          <a:p>
            <a:pPr defTabSz="457200">
              <a:buClr>
                <a:schemeClr val="accent1"/>
              </a:buClr>
              <a:buSzPct val="80000"/>
            </a:pPr>
            <a:endParaRPr lang="fr-FR" sz="15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 : [300, 300]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 : [5076, 5039]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 : [3480, 3554, 54, 4123, 2804]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 : [4689, 4341, 6235, 5840]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4 : [2125, 2092]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5 : [6020, 6421]</a:t>
            </a:r>
          </a:p>
        </p:txBody>
      </p:sp>
    </p:spTree>
    <p:extLst>
      <p:ext uri="{BB962C8B-B14F-4D97-AF65-F5344CB8AC3E}">
        <p14:creationId xmlns:p14="http://schemas.microsoft.com/office/powerpoint/2010/main" val="1811626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65DDDA-A4B0-4D7E-A9BC-CC5F421CF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80440"/>
          </a:xfrm>
        </p:spPr>
        <p:txBody>
          <a:bodyPr/>
          <a:lstStyle/>
          <a:p>
            <a:r>
              <a:rPr lang="fr-FR" dirty="0"/>
              <a:t>Calcul des </a:t>
            </a:r>
            <a:r>
              <a:rPr lang="fr-FR" dirty="0" err="1"/>
              <a:t>betweenness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A106092-5999-4C65-869F-276A492C5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7" y="1843255"/>
            <a:ext cx="8596668" cy="345764"/>
          </a:xfrm>
        </p:spPr>
        <p:txBody>
          <a:bodyPr/>
          <a:lstStyle/>
          <a:p>
            <a:r>
              <a:rPr lang="fr-FR" dirty="0"/>
              <a:t>Les </a:t>
            </a:r>
            <a:r>
              <a:rPr lang="fr-FR" dirty="0" err="1"/>
              <a:t>edges</a:t>
            </a:r>
            <a:r>
              <a:rPr lang="fr-FR" dirty="0"/>
              <a:t> ayant la plus grande </a:t>
            </a:r>
            <a:r>
              <a:rPr lang="fr-FR" dirty="0" err="1"/>
              <a:t>betweenness</a:t>
            </a:r>
            <a:r>
              <a:rPr lang="fr-FR" dirty="0"/>
              <a:t> :</a:t>
            </a:r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D97BDA91-1F0B-440F-8A08-6C14E4FF5858}"/>
              </a:ext>
            </a:extLst>
          </p:cNvPr>
          <p:cNvSpPr txBox="1">
            <a:spLocks/>
          </p:cNvSpPr>
          <p:nvPr/>
        </p:nvSpPr>
        <p:spPr>
          <a:xfrm>
            <a:off x="184727" y="2442233"/>
            <a:ext cx="5491788" cy="2619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Pour l’algorithme de BFS :</a:t>
            </a:r>
          </a:p>
          <a:p>
            <a:pPr marL="0" indent="0">
              <a:spcBef>
                <a:spcPts val="0"/>
              </a:spcBef>
              <a:buNone/>
            </a:pPr>
            <a:endParaRPr lang="fr-FR" sz="15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22882 : Madeleine &lt;-&gt; Concorde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19953 : Gare de Lyon &lt;-&gt; Châtelet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18191 : Madeleine &lt;-&gt; Pyramides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18164 : Châtelet &lt;-&gt; Pyramides</a:t>
            </a:r>
          </a:p>
          <a:p>
            <a:pPr marL="0" indent="0">
              <a:spcBef>
                <a:spcPts val="0"/>
              </a:spcBef>
              <a:buNone/>
            </a:pPr>
            <a:endParaRPr lang="fr-FR" sz="15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15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edge</a:t>
            </a: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 to </a:t>
            </a:r>
            <a:r>
              <a:rPr lang="fr-FR" sz="15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remove</a:t>
            </a: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 :  Madeleine &lt;-&gt; Concorde </a:t>
            </a:r>
          </a:p>
          <a:p>
            <a:pPr marL="0" indent="0">
              <a:spcBef>
                <a:spcPts val="0"/>
              </a:spcBef>
              <a:buNone/>
            </a:pPr>
            <a:endParaRPr lang="fr-FR" dirty="0"/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BB2A9F6C-1F0C-47EC-AA7B-3A3A0A99ACF4}"/>
              </a:ext>
            </a:extLst>
          </p:cNvPr>
          <p:cNvSpPr txBox="1">
            <a:spLocks/>
          </p:cNvSpPr>
          <p:nvPr/>
        </p:nvSpPr>
        <p:spPr>
          <a:xfrm>
            <a:off x="5752292" y="2442233"/>
            <a:ext cx="5491788" cy="3007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Pour l’algorithme de Dijkstra :</a:t>
            </a:r>
          </a:p>
          <a:p>
            <a:pPr marL="0" indent="0">
              <a:spcBef>
                <a:spcPts val="0"/>
              </a:spcBef>
              <a:buNone/>
            </a:pPr>
            <a:endParaRPr lang="fr-FR" sz="15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11680 : Madeleine &lt;-&gt; Concorde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10120 : Châtelet &lt;-&gt; Cité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9891 : Saint-Michel &lt;-&gt; Cité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9686 : Saint-Michel &lt;-&gt; Odéon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5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edge</a:t>
            </a: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 to </a:t>
            </a:r>
            <a:r>
              <a:rPr lang="fr-FR" sz="15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remove</a:t>
            </a: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 :  Madeleine &lt;-&gt; Concorde 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967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Compte rendu 3eme rdv</Template>
  <TotalTime>98</TotalTime>
  <Words>297</Words>
  <Application>Microsoft Office PowerPoint</Application>
  <PresentationFormat>Grand écran</PresentationFormat>
  <Paragraphs>128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12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Freestyle Script</vt:lpstr>
      <vt:lpstr>Times New Roman</vt:lpstr>
      <vt:lpstr>Trebuchet MS</vt:lpstr>
      <vt:lpstr>Wingdings 2</vt:lpstr>
      <vt:lpstr>Wingdings 3</vt:lpstr>
      <vt:lpstr>Facette</vt:lpstr>
      <vt:lpstr>HDOfficeLightV0</vt:lpstr>
      <vt:lpstr>1_HDOfficeLightV0</vt:lpstr>
      <vt:lpstr>Conception personnalisée</vt:lpstr>
      <vt:lpstr>Étude de Graph du métro Parisien</vt:lpstr>
      <vt:lpstr>Sommaire</vt:lpstr>
      <vt:lpstr>Structure du projet</vt:lpstr>
      <vt:lpstr>Calcul d’un chemin entre deux points</vt:lpstr>
      <vt:lpstr>Calcul du diamètre</vt:lpstr>
      <vt:lpstr>Calcul du diamètre</vt:lpstr>
      <vt:lpstr>Calcul du diamètre</vt:lpstr>
      <vt:lpstr>Calcul des betweenness</vt:lpstr>
      <vt:lpstr>Calcul des betweenness</vt:lpstr>
      <vt:lpstr>Identification des clusters</vt:lpstr>
      <vt:lpstr>Identification des clusters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Étude de Graph du métro Parisien</dc:title>
  <dc:creator>Sami About</dc:creator>
  <cp:lastModifiedBy>Sami About</cp:lastModifiedBy>
  <cp:revision>61</cp:revision>
  <dcterms:created xsi:type="dcterms:W3CDTF">2017-06-08T14:00:41Z</dcterms:created>
  <dcterms:modified xsi:type="dcterms:W3CDTF">2017-06-08T15:39:38Z</dcterms:modified>
</cp:coreProperties>
</file>